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ustom.xml" ContentType="application/vnd.openxmlformats-officedocument.custom-properties+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342" r:id="rId3"/>
    <p:sldId id="321" r:id="rId4"/>
    <p:sldId id="343" r:id="rId5"/>
    <p:sldId id="354" r:id="rId6"/>
    <p:sldId id="344" r:id="rId7"/>
    <p:sldId id="345" r:id="rId8"/>
    <p:sldId id="346" r:id="rId9"/>
    <p:sldId id="318" r:id="rId10"/>
    <p:sldId id="349" r:id="rId11"/>
    <p:sldId id="350" r:id="rId12"/>
    <p:sldId id="351" r:id="rId13"/>
    <p:sldId id="347" r:id="rId14"/>
    <p:sldId id="348" r:id="rId15"/>
    <p:sldId id="325" r:id="rId16"/>
    <p:sldId id="355" r:id="rId17"/>
    <p:sldId id="356" r:id="rId18"/>
    <p:sldId id="357" r:id="rId19"/>
    <p:sldId id="358" r:id="rId20"/>
    <p:sldId id="352" r:id="rId21"/>
    <p:sldId id="360" r:id="rId22"/>
    <p:sldId id="353" r:id="rId23"/>
    <p:sldId id="359"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702" y="-108"/>
      </p:cViewPr>
      <p:guideLst>
        <p:guide orient="horz" pos="2134"/>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2019/10/22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214551" y="2644348"/>
            <a:ext cx="6699422" cy="1841800"/>
          </a:xfrm>
        </p:spPr>
        <p:txBody>
          <a:bodyPr anchor="b">
            <a:normAutofit/>
          </a:bodyPr>
          <a:lstStyle>
            <a:lvl1pPr algn="ctr">
              <a:defRPr sz="5400" b="1">
                <a:solidFill>
                  <a:schemeClr val="accent1"/>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5214551" y="4565867"/>
            <a:ext cx="6699422" cy="722827"/>
          </a:xfrm>
        </p:spPr>
        <p:txBody>
          <a:bodyPr>
            <a:normAutofit/>
          </a:bodyPr>
          <a:lstStyle>
            <a:lvl1pPr marL="0" indent="0" algn="ctr">
              <a:buNone/>
              <a:defRPr sz="28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6342010F-526A-4CCA-9F23-276509426C92}" type="datetimeFigureOut">
              <a:rPr lang="zh-CN" altLang="en-US" smtClean="0"/>
              <a:pPr/>
              <a:t>2019/10/22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ABB7C2-3578-4B3E-9F70-917E97FE05D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日期占位符 2"/>
          <p:cNvSpPr>
            <a:spLocks noGrp="1"/>
          </p:cNvSpPr>
          <p:nvPr>
            <p:ph type="dt" sz="half" idx="10"/>
          </p:nvPr>
        </p:nvSpPr>
        <p:spPr>
          <a:xfrm>
            <a:off x="838200" y="6356352"/>
            <a:ext cx="2743200" cy="365125"/>
          </a:xfrm>
        </p:spPr>
        <p:txBody>
          <a:bodyPr/>
          <a:lstStyle/>
          <a:p>
            <a:fld id="{13D0CE79-49FB-443D-BEF8-6B709DE8FD0C}" type="datetimeFigureOut">
              <a:rPr lang="zh-CN" altLang="en-US" smtClean="0"/>
              <a:pPr/>
              <a:t>2019/10/22</a:t>
            </a:fld>
            <a:endParaRPr lang="zh-CN" altLang="en-US"/>
          </a:p>
        </p:txBody>
      </p:sp>
      <p:sp>
        <p:nvSpPr>
          <p:cNvPr id="7" name="页脚占位符 3"/>
          <p:cNvSpPr>
            <a:spLocks noGrp="1"/>
          </p:cNvSpPr>
          <p:nvPr>
            <p:ph type="ftr" sz="quarter" idx="11"/>
          </p:nvPr>
        </p:nvSpPr>
        <p:spPr>
          <a:xfrm>
            <a:off x="4038600" y="6356352"/>
            <a:ext cx="4114800" cy="365125"/>
          </a:xfrm>
        </p:spPr>
        <p:txBody>
          <a:bodyPr/>
          <a:lstStyle/>
          <a:p>
            <a:endParaRPr lang="zh-CN" altLang="en-US"/>
          </a:p>
        </p:txBody>
      </p:sp>
      <p:sp>
        <p:nvSpPr>
          <p:cNvPr id="8" name="灯片编号占位符 4"/>
          <p:cNvSpPr>
            <a:spLocks noGrp="1"/>
          </p:cNvSpPr>
          <p:nvPr>
            <p:ph type="sldNum" sz="quarter" idx="12"/>
          </p:nvPr>
        </p:nvSpPr>
        <p:spPr>
          <a:xfrm>
            <a:off x="8610600" y="6356352"/>
            <a:ext cx="2743200" cy="365125"/>
          </a:xfrm>
        </p:spPr>
        <p:txBody>
          <a:bodyPr/>
          <a:lstStyle/>
          <a:p>
            <a:fld id="{EF906490-237C-474C-BA2E-D98840BC1F8F}" type="slidenum">
              <a:rPr lang="zh-CN" altLang="en-US" smtClean="0"/>
              <a:pPr/>
              <a:t>‹#›</a:t>
            </a:fld>
            <a:endParaRPr lang="zh-CN" altLang="en-US"/>
          </a:p>
        </p:txBody>
      </p:sp>
      <p:sp>
        <p:nvSpPr>
          <p:cNvPr id="9" name="内容占位符 7"/>
          <p:cNvSpPr>
            <a:spLocks noGrp="1"/>
          </p:cNvSpPr>
          <p:nvPr>
            <p:ph sz="quarter" idx="13"/>
          </p:nvPr>
        </p:nvSpPr>
        <p:spPr>
          <a:xfrm>
            <a:off x="838201" y="571503"/>
            <a:ext cx="10515601" cy="5649913"/>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342010F-526A-4CCA-9F23-276509426C92}" type="datetimeFigureOut">
              <a:rPr lang="zh-CN" altLang="en-US" smtClean="0"/>
              <a:pPr/>
              <a:t>2019/10/22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ABB7C2-3578-4B3E-9F70-917E97FE05D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13" name="组合 12"/>
          <p:cNvGrpSpPr/>
          <p:nvPr/>
        </p:nvGrpSpPr>
        <p:grpSpPr>
          <a:xfrm>
            <a:off x="0" y="2558943"/>
            <a:ext cx="12192000" cy="2060384"/>
            <a:chOff x="0" y="2610725"/>
            <a:chExt cx="9144000" cy="1045038"/>
          </a:xfrm>
        </p:grpSpPr>
        <p:sp>
          <p:nvSpPr>
            <p:cNvPr id="10" name="任意多边形 9"/>
            <p:cNvSpPr/>
            <p:nvPr/>
          </p:nvSpPr>
          <p:spPr>
            <a:xfrm>
              <a:off x="6871063" y="2875132"/>
              <a:ext cx="2272937" cy="780159"/>
            </a:xfrm>
            <a:custGeom>
              <a:avLst/>
              <a:gdLst>
                <a:gd name="connsiteX0" fmla="*/ 0 w 2272937"/>
                <a:gd name="connsiteY0" fmla="*/ 478971 h 478971"/>
                <a:gd name="connsiteX1" fmla="*/ 2272937 w 2272937"/>
                <a:gd name="connsiteY1" fmla="*/ 478971 h 478971"/>
                <a:gd name="connsiteX2" fmla="*/ 2272937 w 2272937"/>
                <a:gd name="connsiteY2" fmla="*/ 0 h 478971"/>
                <a:gd name="connsiteX3" fmla="*/ 1271452 w 2272937"/>
                <a:gd name="connsiteY3" fmla="*/ 0 h 478971"/>
                <a:gd name="connsiteX4" fmla="*/ 17417 w 2272937"/>
                <a:gd name="connsiteY4" fmla="*/ 0 h 478971"/>
                <a:gd name="connsiteX5" fmla="*/ 0 w 2272937"/>
                <a:gd name="connsiteY5" fmla="*/ 478971 h 47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2937" h="478971">
                  <a:moveTo>
                    <a:pt x="0" y="478971"/>
                  </a:moveTo>
                  <a:lnTo>
                    <a:pt x="2272937" y="478971"/>
                  </a:lnTo>
                  <a:lnTo>
                    <a:pt x="2272937" y="0"/>
                  </a:lnTo>
                  <a:lnTo>
                    <a:pt x="1271452" y="0"/>
                  </a:lnTo>
                  <a:lnTo>
                    <a:pt x="17417" y="0"/>
                  </a:lnTo>
                  <a:lnTo>
                    <a:pt x="0" y="478971"/>
                  </a:lnTo>
                  <a:close/>
                </a:path>
              </a:pathLst>
            </a:custGeom>
            <a:solidFill>
              <a:schemeClr val="accent1">
                <a:lumMod val="60000"/>
                <a:lumOff val="40000"/>
              </a:schemeClr>
            </a:solidFill>
            <a:ln w="12700" cap="flat" cmpd="sng" algn="ctr">
              <a:noFill/>
              <a:prstDash val="solid"/>
              <a:miter lim="800000"/>
            </a:ln>
            <a:effectLst/>
          </p:spPr>
          <p:txBody>
            <a:bodyPr rtlCol="0" anchor="ctr">
              <a:normAutofit/>
            </a:bodyP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幼圆"/>
              </a:endParaRPr>
            </a:p>
          </p:txBody>
        </p:sp>
        <p:sp>
          <p:nvSpPr>
            <p:cNvPr id="11" name="矩形 10"/>
            <p:cNvSpPr/>
            <p:nvPr/>
          </p:nvSpPr>
          <p:spPr>
            <a:xfrm>
              <a:off x="0" y="2610725"/>
              <a:ext cx="8125098" cy="818398"/>
            </a:xfrm>
            <a:prstGeom prst="rect">
              <a:avLst/>
            </a:prstGeom>
            <a:solidFill>
              <a:schemeClr val="accent1"/>
            </a:solidFill>
            <a:ln w="12700" cap="flat" cmpd="sng" algn="ctr">
              <a:noFill/>
              <a:prstDash val="solid"/>
              <a:miter lim="800000"/>
            </a:ln>
            <a:effectLst/>
          </p:spPr>
          <p:txBody>
            <a:bodyPr lIns="1800000" rtlCol="0" anchor="ctr">
              <a:normAutofit/>
            </a:bodyPr>
            <a:lstStyle/>
            <a:p>
              <a:pPr lvl="0">
                <a:lnSpc>
                  <a:spcPct val="90000"/>
                </a:lnSpc>
                <a:defRPr/>
              </a:pPr>
              <a:endParaRPr lang="zh-CN" altLang="en-US" sz="2800" b="1" dirty="0">
                <a:solidFill>
                  <a:srgbClr val="FFFFFF"/>
                </a:solidFill>
                <a:latin typeface="+mj-lt"/>
                <a:ea typeface="华文中宋" pitchFamily="2" charset="-122"/>
              </a:endParaRPr>
            </a:p>
          </p:txBody>
        </p:sp>
        <p:sp>
          <p:nvSpPr>
            <p:cNvPr id="12" name="任意多边形 11"/>
            <p:cNvSpPr/>
            <p:nvPr/>
          </p:nvSpPr>
          <p:spPr>
            <a:xfrm>
              <a:off x="6836229" y="3429130"/>
              <a:ext cx="1306285" cy="226633"/>
            </a:xfrm>
            <a:custGeom>
              <a:avLst/>
              <a:gdLst>
                <a:gd name="connsiteX0" fmla="*/ 0 w 1306285"/>
                <a:gd name="connsiteY0" fmla="*/ 0 h 156754"/>
                <a:gd name="connsiteX1" fmla="*/ 1306285 w 1306285"/>
                <a:gd name="connsiteY1" fmla="*/ 0 h 156754"/>
                <a:gd name="connsiteX2" fmla="*/ 17417 w 1306285"/>
                <a:gd name="connsiteY2" fmla="*/ 156754 h 156754"/>
                <a:gd name="connsiteX3" fmla="*/ 0 w 1306285"/>
                <a:gd name="connsiteY3" fmla="*/ 0 h 156754"/>
              </a:gdLst>
              <a:ahLst/>
              <a:cxnLst>
                <a:cxn ang="0">
                  <a:pos x="connsiteX0" y="connsiteY0"/>
                </a:cxn>
                <a:cxn ang="0">
                  <a:pos x="connsiteX1" y="connsiteY1"/>
                </a:cxn>
                <a:cxn ang="0">
                  <a:pos x="connsiteX2" y="connsiteY2"/>
                </a:cxn>
                <a:cxn ang="0">
                  <a:pos x="connsiteX3" y="connsiteY3"/>
                </a:cxn>
              </a:cxnLst>
              <a:rect l="l" t="t" r="r" b="b"/>
              <a:pathLst>
                <a:path w="1306285" h="156754">
                  <a:moveTo>
                    <a:pt x="0" y="0"/>
                  </a:moveTo>
                  <a:lnTo>
                    <a:pt x="1306285" y="0"/>
                  </a:lnTo>
                  <a:lnTo>
                    <a:pt x="17417" y="156754"/>
                  </a:lnTo>
                  <a:lnTo>
                    <a:pt x="0" y="0"/>
                  </a:lnTo>
                  <a:close/>
                </a:path>
              </a:pathLst>
            </a:custGeom>
            <a:solidFill>
              <a:schemeClr val="accent1">
                <a:lumMod val="50000"/>
              </a:schemeClr>
            </a:solidFill>
            <a:ln w="12700" cap="flat" cmpd="sng" algn="ctr">
              <a:noFill/>
              <a:prstDash val="solid"/>
              <a:miter lim="800000"/>
            </a:ln>
            <a:effectLst/>
          </p:spPr>
          <p:txBody>
            <a:bodyPr rtlCol="0" anchor="ctr">
              <a:normAutofit/>
            </a:bodyP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幼圆"/>
              </a:endParaRPr>
            </a:p>
          </p:txBody>
        </p:sp>
      </p:grpSp>
      <p:sp>
        <p:nvSpPr>
          <p:cNvPr id="2" name="Title 1"/>
          <p:cNvSpPr>
            <a:spLocks noGrp="1"/>
          </p:cNvSpPr>
          <p:nvPr>
            <p:ph type="title"/>
          </p:nvPr>
        </p:nvSpPr>
        <p:spPr>
          <a:xfrm>
            <a:off x="-23221" y="2558943"/>
            <a:ext cx="10856685" cy="1612627"/>
          </a:xfrm>
        </p:spPr>
        <p:txBody>
          <a:bodyPr anchor="ctr" anchorCtr="0">
            <a:normAutofit/>
          </a:bodyPr>
          <a:lstStyle>
            <a:lvl1pPr algn="ctr">
              <a:defRPr sz="4400">
                <a:solidFill>
                  <a:schemeClr val="bg1"/>
                </a:solidFill>
              </a:defRPr>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2075934" y="4211395"/>
            <a:ext cx="7039037" cy="1500187"/>
          </a:xfrm>
        </p:spPr>
        <p:txBody>
          <a:bodyPr/>
          <a:lstStyle>
            <a:lvl1pPr marL="0" indent="0">
              <a:buNone/>
              <a:defRPr sz="24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p>
        </p:txBody>
      </p:sp>
      <p:sp>
        <p:nvSpPr>
          <p:cNvPr id="4" name="Date Placeholder 3"/>
          <p:cNvSpPr>
            <a:spLocks noGrp="1"/>
          </p:cNvSpPr>
          <p:nvPr>
            <p:ph type="dt" sz="half" idx="10"/>
          </p:nvPr>
        </p:nvSpPr>
        <p:spPr/>
        <p:txBody>
          <a:bodyPr/>
          <a:lstStyle/>
          <a:p>
            <a:fld id="{6342010F-526A-4CCA-9F23-276509426C92}" type="datetimeFigureOut">
              <a:rPr lang="zh-CN" altLang="en-US" smtClean="0"/>
              <a:pPr/>
              <a:t>2019/10/22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ABB7C2-3578-4B3E-9F70-917E97FE05D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499616"/>
            <a:ext cx="5181600" cy="4677347"/>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Content Placeholder 3"/>
          <p:cNvSpPr>
            <a:spLocks noGrp="1"/>
          </p:cNvSpPr>
          <p:nvPr>
            <p:ph sz="half" idx="2"/>
          </p:nvPr>
        </p:nvSpPr>
        <p:spPr>
          <a:xfrm>
            <a:off x="6172200" y="1499616"/>
            <a:ext cx="5181600" cy="4677347"/>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Date Placeholder 4"/>
          <p:cNvSpPr>
            <a:spLocks noGrp="1"/>
          </p:cNvSpPr>
          <p:nvPr>
            <p:ph type="dt" sz="half" idx="10"/>
          </p:nvPr>
        </p:nvSpPr>
        <p:spPr/>
        <p:txBody>
          <a:bodyPr/>
          <a:lstStyle/>
          <a:p>
            <a:fld id="{6342010F-526A-4CCA-9F23-276509426C92}" type="datetimeFigureOut">
              <a:rPr lang="zh-CN" altLang="en-US" smtClean="0"/>
              <a:pPr/>
              <a:t>2019/10/22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9ABB7C2-3578-4B3E-9F70-917E97FE05D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079627"/>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9788" y="1602575"/>
            <a:ext cx="5157787" cy="7066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Content Placeholder 3"/>
          <p:cNvSpPr>
            <a:spLocks noGrp="1"/>
          </p:cNvSpPr>
          <p:nvPr>
            <p:ph sz="half" idx="2"/>
          </p:nvPr>
        </p:nvSpPr>
        <p:spPr>
          <a:xfrm>
            <a:off x="839788" y="2426487"/>
            <a:ext cx="5157787" cy="3812604"/>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Text Placeholder 4"/>
          <p:cNvSpPr>
            <a:spLocks noGrp="1"/>
          </p:cNvSpPr>
          <p:nvPr>
            <p:ph type="body" sz="quarter" idx="3"/>
          </p:nvPr>
        </p:nvSpPr>
        <p:spPr>
          <a:xfrm>
            <a:off x="6172200" y="1602575"/>
            <a:ext cx="5183188" cy="7066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426487"/>
            <a:ext cx="5183188" cy="38126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342010F-526A-4CCA-9F23-276509426C92}" type="datetimeFigureOut">
              <a:rPr lang="zh-CN" altLang="en-US" smtClean="0"/>
              <a:pPr/>
              <a:t>2019/10/22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9ABB7C2-3578-4B3E-9F70-917E97FE05D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7470" y="2745753"/>
            <a:ext cx="5090984" cy="1325563"/>
          </a:xfrm>
        </p:spPr>
        <p:txBody>
          <a:bodyPr>
            <a:normAutofit/>
          </a:bodyPr>
          <a:lstStyle>
            <a:lvl1pPr algn="ctr">
              <a:defRPr sz="8000"/>
            </a:lvl1pPr>
          </a:lstStyle>
          <a:p>
            <a:r>
              <a:rPr lang="zh-CN" altLang="en-US" dirty="0" smtClean="0"/>
              <a:t>编辑标题</a:t>
            </a:r>
            <a:endParaRPr lang="en-US" dirty="0"/>
          </a:p>
        </p:txBody>
      </p:sp>
      <p:sp>
        <p:nvSpPr>
          <p:cNvPr id="3" name="Date Placeholder 2"/>
          <p:cNvSpPr>
            <a:spLocks noGrp="1"/>
          </p:cNvSpPr>
          <p:nvPr>
            <p:ph type="dt" sz="half" idx="10"/>
          </p:nvPr>
        </p:nvSpPr>
        <p:spPr/>
        <p:txBody>
          <a:bodyPr/>
          <a:lstStyle/>
          <a:p>
            <a:fld id="{6342010F-526A-4CCA-9F23-276509426C92}" type="datetimeFigureOut">
              <a:rPr lang="zh-CN" altLang="en-US" smtClean="0"/>
              <a:pPr/>
              <a:t>2019/10/22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9ABB7C2-3578-4B3E-9F70-917E97FE05D6}" type="slidenum">
              <a:rPr lang="zh-CN" altLang="en-US" smtClean="0"/>
              <a:pPr/>
              <a:t>‹#›</a:t>
            </a:fld>
            <a:endParaRPr lang="zh-CN" altLang="en-US"/>
          </a:p>
        </p:txBody>
      </p:sp>
      <p:sp>
        <p:nvSpPr>
          <p:cNvPr id="7" name="空心弧 6"/>
          <p:cNvSpPr/>
          <p:nvPr/>
        </p:nvSpPr>
        <p:spPr bwMode="auto">
          <a:xfrm rot="7086271">
            <a:off x="7341102" y="2139038"/>
            <a:ext cx="2538994" cy="2538994"/>
          </a:xfrm>
          <a:prstGeom prst="blockArc">
            <a:avLst>
              <a:gd name="adj1" fmla="val 5502533"/>
              <a:gd name="adj2" fmla="val 1980318"/>
              <a:gd name="adj3" fmla="val 1053"/>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2010F-526A-4CCA-9F23-276509426C92}" type="datetimeFigureOut">
              <a:rPr lang="zh-CN" altLang="en-US" smtClean="0"/>
              <a:pPr/>
              <a:t>2019/10/22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9ABB7C2-3578-4B3E-9F70-917E97FE05D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607100"/>
            <a:ext cx="4165200" cy="1600200"/>
          </a:xfrm>
        </p:spPr>
        <p:txBody>
          <a:bodyPr anchor="t"/>
          <a:lstStyle>
            <a:lvl1pPr>
              <a:defRPr sz="3200"/>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5184000" y="6071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7" y="22073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pPr/>
              <a:t>2019/10/22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10131552" y="365125"/>
            <a:ext cx="1222248" cy="5811838"/>
          </a:xfrm>
        </p:spPr>
        <p:txBody>
          <a:bodyPr vert="eaVert"/>
          <a:lstStyle/>
          <a:p>
            <a:r>
              <a:rPr lang="zh-CN" altLang="en-US" dirty="0" smtClean="0"/>
              <a:t>编辑标题</a:t>
            </a:r>
            <a:endParaRPr lang="en-US" dirty="0"/>
          </a:p>
        </p:txBody>
      </p:sp>
      <p:sp>
        <p:nvSpPr>
          <p:cNvPr id="3" name="Vertical Text Placeholder 2"/>
          <p:cNvSpPr>
            <a:spLocks noGrp="1"/>
          </p:cNvSpPr>
          <p:nvPr>
            <p:ph type="body" orient="vert" idx="1"/>
          </p:nvPr>
        </p:nvSpPr>
        <p:spPr>
          <a:xfrm>
            <a:off x="838200" y="365125"/>
            <a:ext cx="9165336"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342010F-526A-4CCA-9F23-276509426C92}" type="datetimeFigureOut">
              <a:rPr lang="zh-CN" altLang="en-US" smtClean="0"/>
              <a:pPr/>
              <a:t>2019/10/22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ABB7C2-3578-4B3E-9F70-917E97FE05D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838200" y="365125"/>
            <a:ext cx="10515600" cy="1006475"/>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custDataLst>
              <p:tags r:id="rId13"/>
            </p:custDataLst>
          </p:nvPr>
        </p:nvSpPr>
        <p:spPr>
          <a:xfrm>
            <a:off x="838200" y="1499616"/>
            <a:ext cx="10515600" cy="4677347"/>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800">
                <a:solidFill>
                  <a:schemeClr val="tx1">
                    <a:tint val="75000"/>
                  </a:schemeClr>
                </a:solidFill>
              </a:defRPr>
            </a:lvl1pPr>
          </a:lstStyle>
          <a:p>
            <a:fld id="{6342010F-526A-4CCA-9F23-276509426C92}" type="datetimeFigureOut">
              <a:rPr lang="zh-CN" altLang="en-US" smtClean="0"/>
              <a:pPr/>
              <a:t>2019/10/22</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8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800">
                <a:solidFill>
                  <a:schemeClr val="tx1">
                    <a:tint val="75000"/>
                  </a:schemeClr>
                </a:solidFill>
              </a:defRPr>
            </a:lvl1pPr>
          </a:lstStyle>
          <a:p>
            <a:fld id="{19ABB7C2-3578-4B3E-9F70-917E97FE05D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342900" indent="-342900" algn="l" defTabSz="914400" rtl="0" eaLnBrk="1" latinLnBrk="0" hangingPunct="1">
        <a:lnSpc>
          <a:spcPct val="90000"/>
        </a:lnSpc>
        <a:spcBef>
          <a:spcPts val="1000"/>
        </a:spcBef>
        <a:buClr>
          <a:schemeClr val="accent1">
            <a:lumMod val="75000"/>
          </a:schemeClr>
        </a:buClr>
        <a:buFont typeface="Wingdings" panose="05000000000000000000" pitchFamily="2" charset="2"/>
        <a:buChar char="m"/>
        <a:defRPr sz="2400" kern="1200">
          <a:solidFill>
            <a:schemeClr val="accent2">
              <a:lumMod val="75000"/>
            </a:schemeClr>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268095"/>
            <a:ext cx="9144000" cy="1603375"/>
          </a:xfrm>
        </p:spPr>
        <p:txBody>
          <a:bodyPr/>
          <a:lstStyle/>
          <a:p>
            <a:r>
              <a:rPr altLang="zh-CN" smtClean="0">
                <a:solidFill>
                  <a:schemeClr val="accent1"/>
                </a:solidFill>
                <a:effectLst>
                  <a:outerShdw blurRad="38100" dist="25400" dir="5400000" algn="ctr" rotWithShape="0">
                    <a:srgbClr val="6E747A">
                      <a:alpha val="43000"/>
                    </a:srgbClr>
                  </a:outerShdw>
                </a:effectLst>
              </a:rPr>
              <a:t>村级电商服务站</a:t>
            </a:r>
            <a:r>
              <a:rPr lang="zh-CN" altLang="en-US" smtClean="0">
                <a:solidFill>
                  <a:schemeClr val="accent1"/>
                </a:solidFill>
                <a:effectLst>
                  <a:outerShdw blurRad="38100" dist="25400" dir="5400000" algn="ctr" rotWithShape="0">
                    <a:srgbClr val="6E747A">
                      <a:alpha val="43000"/>
                    </a:srgbClr>
                  </a:outerShdw>
                </a:effectLst>
              </a:rPr>
              <a:t>管理</a:t>
            </a:r>
            <a:endParaRPr altLang="zh-CN" dirty="0">
              <a:solidFill>
                <a:schemeClr val="accent1"/>
              </a:solidFill>
              <a:effectLst>
                <a:outerShdw blurRad="38100" dist="25400" dir="5400000" algn="ctr" rotWithShape="0">
                  <a:srgbClr val="6E747A">
                    <a:alpha val="43000"/>
                  </a:srgbClr>
                </a:outerShdw>
              </a:effectLst>
            </a:endParaRPr>
          </a:p>
        </p:txBody>
      </p:sp>
      <p:sp>
        <p:nvSpPr>
          <p:cNvPr id="3" name="副标题 2"/>
          <p:cNvSpPr>
            <a:spLocks noGrp="1"/>
          </p:cNvSpPr>
          <p:nvPr>
            <p:ph type="subTitle" idx="1"/>
          </p:nvPr>
        </p:nvSpPr>
        <p:spPr>
          <a:xfrm>
            <a:off x="3296920" y="3271520"/>
            <a:ext cx="6699250" cy="1380490"/>
          </a:xfrm>
        </p:spPr>
        <p:txBody>
          <a:bodyPr/>
          <a:lstStyle/>
          <a:p>
            <a:pPr algn="l"/>
            <a:r>
              <a:rPr lang="zh-CN" altLang="en-US" dirty="0">
                <a:solidFill>
                  <a:schemeClr val="accent1"/>
                </a:solidFill>
                <a:effectLst>
                  <a:outerShdw blurRad="38100" dist="25400" dir="5400000" algn="ctr" rotWithShape="0">
                    <a:srgbClr val="6E747A">
                      <a:alpha val="43000"/>
                    </a:srgbClr>
                  </a:outerShdw>
                </a:effectLst>
              </a:rPr>
              <a:t>主  讲  人</a:t>
            </a:r>
            <a:r>
              <a:rPr lang="zh-CN" altLang="en-US" dirty="0" smtClean="0">
                <a:solidFill>
                  <a:schemeClr val="accent1"/>
                </a:solidFill>
                <a:effectLst>
                  <a:outerShdw blurRad="38100" dist="25400" dir="5400000" algn="ctr" rotWithShape="0">
                    <a:srgbClr val="6E747A">
                      <a:alpha val="43000"/>
                    </a:srgbClr>
                  </a:outerShdw>
                </a:effectLst>
              </a:rPr>
              <a:t>：陈宝华</a:t>
            </a:r>
          </a:p>
          <a:p>
            <a:pPr algn="l"/>
            <a:r>
              <a:rPr lang="zh-CN" altLang="en-US" dirty="0">
                <a:solidFill>
                  <a:schemeClr val="accent1"/>
                </a:solidFill>
                <a:effectLst>
                  <a:outerShdw blurRad="38100" dist="25400" dir="5400000" algn="ctr" rotWithShape="0">
                    <a:srgbClr val="6E747A">
                      <a:alpha val="43000"/>
                    </a:srgbClr>
                  </a:outerShdw>
                </a:effectLst>
              </a:rPr>
              <a:t>联系方式：</a:t>
            </a:r>
            <a:r>
              <a:rPr lang="en-US" altLang="zh-CN" dirty="0">
                <a:solidFill>
                  <a:schemeClr val="accent1"/>
                </a:solidFill>
                <a:effectLst>
                  <a:outerShdw blurRad="38100" dist="25400" dir="5400000" algn="ctr" rotWithShape="0">
                    <a:srgbClr val="6E747A">
                      <a:alpha val="43000"/>
                    </a:srgbClr>
                  </a:outerShdw>
                </a:effectLst>
              </a:rPr>
              <a:t>13966991243</a:t>
            </a:r>
            <a:r>
              <a:rPr lang="zh-CN" altLang="en-US" dirty="0">
                <a:solidFill>
                  <a:schemeClr val="accent1"/>
                </a:solidFill>
                <a:effectLst>
                  <a:outerShdw blurRad="38100" dist="25400" dir="5400000" algn="ctr" rotWithShape="0">
                    <a:srgbClr val="6E747A">
                      <a:alpha val="43000"/>
                    </a:srgbClr>
                  </a:outerShdw>
                </a:effectLst>
              </a:rPr>
              <a:t>（微信同号）</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46760" y="523240"/>
            <a:ext cx="10287000" cy="922020"/>
          </a:xfrm>
          <a:prstGeom prst="rect">
            <a:avLst/>
          </a:prstGeom>
          <a:noFill/>
        </p:spPr>
        <p:txBody>
          <a:bodyPr wrap="square" rtlCol="0">
            <a:spAutoFit/>
          </a:bodyPr>
          <a:lstStyle/>
          <a:p>
            <a:pPr algn="just">
              <a:lnSpc>
                <a:spcPct val="150000"/>
              </a:lnSpc>
            </a:pPr>
            <a:r>
              <a:rPr lang="zh-CN" altLang="en-US" dirty="0">
                <a:sym typeface="+mn-ea"/>
              </a:rPr>
              <a:t>①</a:t>
            </a:r>
            <a:r>
              <a:rPr lang="zh-CN" altLang="en-US" dirty="0"/>
              <a:t>农产品上行就是指通过网络方式包括电商平台、微商、抖音、朋友圈等，进行农产品销售。另外，收集本地贫困户农产品信息，建立信息报送渠道也是其中一项功能。 </a:t>
            </a:r>
          </a:p>
        </p:txBody>
      </p:sp>
      <p:pic>
        <p:nvPicPr>
          <p:cNvPr id="4" name="图片 3" descr="2d2c33626457413ea13fdc288afedb4d_th"/>
          <p:cNvPicPr>
            <a:picLocks noChangeAspect="1"/>
          </p:cNvPicPr>
          <p:nvPr/>
        </p:nvPicPr>
        <p:blipFill>
          <a:blip r:embed="rId3" cstate="print"/>
          <a:stretch>
            <a:fillRect/>
          </a:stretch>
        </p:blipFill>
        <p:spPr>
          <a:xfrm>
            <a:off x="217805" y="1814830"/>
            <a:ext cx="5895975" cy="3699510"/>
          </a:xfrm>
          <a:prstGeom prst="rect">
            <a:avLst/>
          </a:prstGeom>
        </p:spPr>
      </p:pic>
      <p:pic>
        <p:nvPicPr>
          <p:cNvPr id="5" name="图片 4" descr="20170824090503_17715"/>
          <p:cNvPicPr>
            <a:picLocks noChangeAspect="1"/>
          </p:cNvPicPr>
          <p:nvPr/>
        </p:nvPicPr>
        <p:blipFill>
          <a:blip r:embed="rId4" cstate="print"/>
          <a:stretch>
            <a:fillRect/>
          </a:stretch>
        </p:blipFill>
        <p:spPr>
          <a:xfrm>
            <a:off x="6323330" y="1847850"/>
            <a:ext cx="5684520" cy="3699510"/>
          </a:xfrm>
          <a:prstGeom prst="rect">
            <a:avLst/>
          </a:prstGeom>
        </p:spPr>
      </p:pic>
      <p:sp>
        <p:nvSpPr>
          <p:cNvPr id="7" name="文本框 6"/>
          <p:cNvSpPr txBox="1"/>
          <p:nvPr/>
        </p:nvSpPr>
        <p:spPr>
          <a:xfrm>
            <a:off x="2364105" y="5732780"/>
            <a:ext cx="1603375" cy="368300"/>
          </a:xfrm>
          <a:prstGeom prst="rect">
            <a:avLst/>
          </a:prstGeom>
          <a:noFill/>
        </p:spPr>
        <p:txBody>
          <a:bodyPr wrap="square" rtlCol="0">
            <a:spAutoFit/>
          </a:bodyPr>
          <a:lstStyle/>
          <a:p>
            <a:r>
              <a:rPr lang="zh-CN" altLang="en-US"/>
              <a:t>电商平台销售</a:t>
            </a:r>
          </a:p>
        </p:txBody>
      </p:sp>
      <p:sp>
        <p:nvSpPr>
          <p:cNvPr id="8" name="文本框 7"/>
          <p:cNvSpPr txBox="1"/>
          <p:nvPr/>
        </p:nvSpPr>
        <p:spPr>
          <a:xfrm>
            <a:off x="8602980" y="5732780"/>
            <a:ext cx="1124585" cy="368300"/>
          </a:xfrm>
          <a:prstGeom prst="rect">
            <a:avLst/>
          </a:prstGeom>
          <a:noFill/>
        </p:spPr>
        <p:txBody>
          <a:bodyPr wrap="square" rtlCol="0">
            <a:spAutoFit/>
          </a:bodyPr>
          <a:lstStyle/>
          <a:p>
            <a:r>
              <a:rPr lang="zh-CN" altLang="en-US"/>
              <a:t>产品收集</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29945" y="426085"/>
            <a:ext cx="10238105" cy="1337945"/>
          </a:xfrm>
          <a:prstGeom prst="rect">
            <a:avLst/>
          </a:prstGeom>
          <a:noFill/>
        </p:spPr>
        <p:txBody>
          <a:bodyPr wrap="square" rtlCol="0">
            <a:spAutoFit/>
          </a:bodyPr>
          <a:lstStyle/>
          <a:p>
            <a:pPr algn="just">
              <a:lnSpc>
                <a:spcPct val="150000"/>
              </a:lnSpc>
            </a:pPr>
            <a:r>
              <a:rPr lang="zh-CN" altLang="en-US" dirty="0">
                <a:sym typeface="+mn-ea"/>
              </a:rPr>
              <a:t>②便民服务包括开展代购业务，帮助周边老百姓在网上买产品；开展代销业务就是帮助周边老百姓卖自产的农产品等；开展生活缴费业务，通过支付宝等途径帮助老百姓缴纳电费、电话费等，还包括小额存取款等金融服务；开展快递收发业务。</a:t>
            </a:r>
            <a:endParaRPr lang="zh-CN" altLang="en-US" dirty="0"/>
          </a:p>
        </p:txBody>
      </p:sp>
      <p:pic>
        <p:nvPicPr>
          <p:cNvPr id="7169" name="Picture 1"/>
          <p:cNvPicPr>
            <a:picLocks noChangeAspect="1" noChangeArrowheads="1"/>
          </p:cNvPicPr>
          <p:nvPr/>
        </p:nvPicPr>
        <p:blipFill>
          <a:blip r:embed="rId3" cstate="print"/>
          <a:srcRect/>
          <a:stretch>
            <a:fillRect/>
          </a:stretch>
        </p:blipFill>
        <p:spPr bwMode="auto">
          <a:xfrm>
            <a:off x="163773" y="1856095"/>
            <a:ext cx="3753134" cy="4344964"/>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a:off x="3944204" y="1801506"/>
            <a:ext cx="3971498" cy="4353636"/>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7972994" y="1787857"/>
            <a:ext cx="3877812" cy="4421874"/>
          </a:xfrm>
          <a:prstGeom prst="rect">
            <a:avLst/>
          </a:prstGeom>
          <a:noFill/>
          <a:ln w="9525">
            <a:noFill/>
            <a:miter lim="800000"/>
            <a:headEnd/>
            <a:tailEnd/>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47395" y="624205"/>
            <a:ext cx="10238105" cy="2116028"/>
          </a:xfrm>
          <a:prstGeom prst="rect">
            <a:avLst/>
          </a:prstGeom>
          <a:noFill/>
        </p:spPr>
        <p:txBody>
          <a:bodyPr wrap="square" rtlCol="0">
            <a:spAutoFit/>
          </a:bodyPr>
          <a:lstStyle/>
          <a:p>
            <a:pPr algn="just">
              <a:lnSpc>
                <a:spcPct val="150000"/>
              </a:lnSpc>
            </a:pPr>
            <a:r>
              <a:rPr lang="zh-CN" altLang="en-US" dirty="0">
                <a:sym typeface="+mn-ea"/>
              </a:rPr>
              <a:t>概括起来村站的基本功能就是 网络销售 、 代购代销、代收代缴、快递收发、农产品信息收集。全县村级站点目前存在三种状态一是运营的综合服务点，二是运营的便民网点，三是已清理的状态。 综合服务点就是同时具备农产品上行、便民服务两大功能的村级站点。便民网点是指不具备农产品上行的条件，但是建立了收集本地贫困户产品渠道，具备便民服务的功能或部分便民服务的功能的村级站点</a:t>
            </a:r>
            <a:r>
              <a:rPr lang="zh-CN" altLang="en-US" dirty="0" smtClean="0">
                <a:sym typeface="+mn-ea"/>
              </a:rPr>
              <a:t>。</a:t>
            </a:r>
            <a:endParaRPr lang="en-US" altLang="zh-CN" dirty="0" smtClean="0">
              <a:sym typeface="+mn-ea"/>
            </a:endParaRPr>
          </a:p>
        </p:txBody>
      </p:sp>
      <p:pic>
        <p:nvPicPr>
          <p:cNvPr id="6146" name="Picture 2"/>
          <p:cNvPicPr>
            <a:picLocks noChangeAspect="1" noChangeArrowheads="1"/>
          </p:cNvPicPr>
          <p:nvPr/>
        </p:nvPicPr>
        <p:blipFill>
          <a:blip r:embed="rId3" cstate="print"/>
          <a:srcRect/>
          <a:stretch>
            <a:fillRect/>
          </a:stretch>
        </p:blipFill>
        <p:spPr bwMode="auto">
          <a:xfrm>
            <a:off x="846161" y="2743200"/>
            <a:ext cx="10249469" cy="3370997"/>
          </a:xfrm>
          <a:prstGeom prst="rect">
            <a:avLst/>
          </a:prstGeom>
          <a:noFill/>
          <a:ln w="9525">
            <a:noFill/>
            <a:miter lim="800000"/>
            <a:headEnd/>
            <a:tailEnd/>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4390" y="505460"/>
            <a:ext cx="10518775" cy="1338828"/>
          </a:xfrm>
          <a:prstGeom prst="rect">
            <a:avLst/>
          </a:prstGeom>
          <a:noFill/>
        </p:spPr>
        <p:txBody>
          <a:bodyPr wrap="square" rtlCol="0">
            <a:spAutoFit/>
          </a:bodyPr>
          <a:lstStyle/>
          <a:p>
            <a:pPr algn="just">
              <a:lnSpc>
                <a:spcPct val="150000"/>
              </a:lnSpc>
            </a:pPr>
            <a:r>
              <a:rPr lang="zh-CN" altLang="en-US" dirty="0"/>
              <a:t>（2）各服务站结合自身运营情况及网点挂牌情况，梳理出本服务站开展了哪些业务，是否有农产品上行、是否有代购代销，是否开展了生活缴费业务，是否有快递收发业务，是否建立了收集本地贫困户产品渠道等等</a:t>
            </a:r>
            <a:r>
              <a:rPr lang="zh-CN" altLang="en-US" dirty="0" smtClean="0"/>
              <a:t>。</a:t>
            </a:r>
            <a:r>
              <a:rPr lang="en-US" altLang="zh-CN" dirty="0" smtClean="0"/>
              <a:t>(</a:t>
            </a:r>
            <a:r>
              <a:rPr lang="zh-CN" altLang="en-US" dirty="0" smtClean="0"/>
              <a:t>分析沙坝村开展的业务）</a:t>
            </a:r>
            <a:endParaRPr lang="zh-CN" altLang="en-US"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17880" y="571500"/>
            <a:ext cx="10238105" cy="506730"/>
          </a:xfrm>
          <a:prstGeom prst="rect">
            <a:avLst/>
          </a:prstGeom>
          <a:noFill/>
        </p:spPr>
        <p:txBody>
          <a:bodyPr wrap="square" rtlCol="0">
            <a:spAutoFit/>
          </a:bodyPr>
          <a:lstStyle/>
          <a:p>
            <a:pPr algn="just">
              <a:lnSpc>
                <a:spcPct val="150000"/>
              </a:lnSpc>
            </a:pPr>
            <a:r>
              <a:rPr lang="zh-CN" altLang="en-US" dirty="0"/>
              <a:t>（3）了解电商政策：村级电商服务站政策指引。</a:t>
            </a:r>
          </a:p>
        </p:txBody>
      </p:sp>
      <p:pic>
        <p:nvPicPr>
          <p:cNvPr id="4097" name="Picture 1"/>
          <p:cNvPicPr>
            <a:picLocks noChangeAspect="1" noChangeArrowheads="1"/>
          </p:cNvPicPr>
          <p:nvPr/>
        </p:nvPicPr>
        <p:blipFill>
          <a:blip r:embed="rId3" cstate="print"/>
          <a:srcRect/>
          <a:stretch>
            <a:fillRect/>
          </a:stretch>
        </p:blipFill>
        <p:spPr bwMode="auto">
          <a:xfrm>
            <a:off x="623462" y="1017540"/>
            <a:ext cx="5518031" cy="5151248"/>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5754735" y="1041636"/>
            <a:ext cx="5381838" cy="5127152"/>
          </a:xfrm>
          <a:prstGeom prst="rect">
            <a:avLst/>
          </a:prstGeom>
          <a:noFill/>
          <a:ln w="9525">
            <a:noFill/>
            <a:miter lim="800000"/>
            <a:headEnd/>
            <a:tailEnd/>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12140"/>
            <a:ext cx="5510530" cy="759460"/>
          </a:xfrm>
        </p:spPr>
        <p:txBody>
          <a:bodyPr>
            <a:normAutofit/>
          </a:bodyPr>
          <a:lstStyle/>
          <a:p>
            <a:r>
              <a:rPr lang="zh-CN" altLang="en-US" dirty="0">
                <a:sym typeface="+mn-ea"/>
              </a:rPr>
              <a:t>三</a:t>
            </a:r>
            <a:r>
              <a:rPr lang="zh-CN" altLang="en-US" dirty="0" smtClean="0">
                <a:sym typeface="+mn-ea"/>
              </a:rPr>
              <a:t>、</a:t>
            </a:r>
            <a:r>
              <a:rPr lang="zh-CN" altLang="en-US" smtClean="0">
                <a:sym typeface="+mn-ea"/>
              </a:rPr>
              <a:t>资料收集及整理</a:t>
            </a:r>
            <a:endParaRPr lang="zh-CN" altLang="en-US" dirty="0"/>
          </a:p>
        </p:txBody>
      </p:sp>
      <p:sp>
        <p:nvSpPr>
          <p:cNvPr id="5" name="内容占位符 4"/>
          <p:cNvSpPr>
            <a:spLocks noGrp="1"/>
          </p:cNvSpPr>
          <p:nvPr>
            <p:ph idx="1"/>
          </p:nvPr>
        </p:nvSpPr>
        <p:spPr>
          <a:xfrm>
            <a:off x="838200" y="1499870"/>
            <a:ext cx="10515600" cy="993775"/>
          </a:xfrm>
        </p:spPr>
        <p:txBody>
          <a:bodyPr/>
          <a:lstStyle/>
          <a:p>
            <a:pPr algn="just"/>
            <a:r>
              <a:rPr lang="zh-CN" altLang="en-US"/>
              <a:t>（1）、服务台账的建立：县电商公共服务中心为各站点配备了四本台账：电商扶贫台账、便民服务台账、代购代销台账、快递收发台账。台账填写要求：</a:t>
            </a:r>
          </a:p>
          <a:p>
            <a:endParaRPr lang="zh-CN" altLang="en-US"/>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电商扶贫台账</a:t>
            </a:r>
            <a:endParaRPr lang="zh-CN" altLang="en-US" dirty="0"/>
          </a:p>
        </p:txBody>
      </p:sp>
      <p:pic>
        <p:nvPicPr>
          <p:cNvPr id="30722" name="Picture 2"/>
          <p:cNvPicPr>
            <a:picLocks noGrp="1" noChangeAspect="1" noChangeArrowheads="1"/>
          </p:cNvPicPr>
          <p:nvPr>
            <p:ph idx="1"/>
          </p:nvPr>
        </p:nvPicPr>
        <p:blipFill>
          <a:blip r:embed="rId2" cstate="print"/>
          <a:srcRect/>
          <a:stretch>
            <a:fillRect/>
          </a:stretch>
        </p:blipFill>
        <p:spPr bwMode="auto">
          <a:xfrm>
            <a:off x="1269882" y="1228299"/>
            <a:ext cx="4175575" cy="4921368"/>
          </a:xfrm>
          <a:prstGeom prst="rect">
            <a:avLst/>
          </a:prstGeom>
          <a:noFill/>
          <a:ln w="9525">
            <a:noFill/>
            <a:miter lim="800000"/>
            <a:headEnd/>
            <a:tailEnd/>
          </a:ln>
        </p:spPr>
      </p:pic>
      <p:pic>
        <p:nvPicPr>
          <p:cNvPr id="30726" name="Picture 6"/>
          <p:cNvPicPr>
            <a:picLocks noChangeAspect="1" noChangeArrowheads="1"/>
          </p:cNvPicPr>
          <p:nvPr/>
        </p:nvPicPr>
        <p:blipFill>
          <a:blip r:embed="rId3" cstate="print"/>
          <a:srcRect/>
          <a:stretch>
            <a:fillRect/>
          </a:stretch>
        </p:blipFill>
        <p:spPr bwMode="auto">
          <a:xfrm>
            <a:off x="5604893" y="1132763"/>
            <a:ext cx="5081303" cy="4503761"/>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代购代销台账</a:t>
            </a:r>
            <a:endParaRPr lang="zh-CN" altLang="en-US" dirty="0"/>
          </a:p>
        </p:txBody>
      </p:sp>
      <p:pic>
        <p:nvPicPr>
          <p:cNvPr id="31746" name="Picture 2"/>
          <p:cNvPicPr>
            <a:picLocks noGrp="1" noChangeAspect="1" noChangeArrowheads="1"/>
          </p:cNvPicPr>
          <p:nvPr>
            <p:ph idx="1"/>
          </p:nvPr>
        </p:nvPicPr>
        <p:blipFill>
          <a:blip r:embed="rId2" cstate="print"/>
          <a:srcRect/>
          <a:stretch>
            <a:fillRect/>
          </a:stretch>
        </p:blipFill>
        <p:spPr bwMode="auto">
          <a:xfrm>
            <a:off x="439741" y="1160061"/>
            <a:ext cx="4855590" cy="4894074"/>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5329024" y="1064526"/>
            <a:ext cx="5111513" cy="465388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快递收发台账</a:t>
            </a:r>
            <a:endParaRPr lang="zh-CN" altLang="en-US" dirty="0"/>
          </a:p>
        </p:txBody>
      </p:sp>
      <p:pic>
        <p:nvPicPr>
          <p:cNvPr id="32770" name="Picture 2"/>
          <p:cNvPicPr>
            <a:picLocks noGrp="1" noChangeAspect="1" noChangeArrowheads="1"/>
          </p:cNvPicPr>
          <p:nvPr>
            <p:ph idx="1"/>
          </p:nvPr>
        </p:nvPicPr>
        <p:blipFill>
          <a:blip r:embed="rId2" cstate="print"/>
          <a:srcRect/>
          <a:stretch>
            <a:fillRect/>
          </a:stretch>
        </p:blipFill>
        <p:spPr bwMode="auto">
          <a:xfrm>
            <a:off x="579695" y="1105469"/>
            <a:ext cx="4988592" cy="5049671"/>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5807051" y="1160060"/>
            <a:ext cx="5111158" cy="473577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便民服务台账</a:t>
            </a:r>
            <a:endParaRPr lang="zh-CN" altLang="en-US" dirty="0"/>
          </a:p>
        </p:txBody>
      </p:sp>
      <p:pic>
        <p:nvPicPr>
          <p:cNvPr id="33794" name="Picture 2"/>
          <p:cNvPicPr>
            <a:picLocks noGrp="1" noChangeAspect="1" noChangeArrowheads="1"/>
          </p:cNvPicPr>
          <p:nvPr>
            <p:ph idx="1"/>
          </p:nvPr>
        </p:nvPicPr>
        <p:blipFill>
          <a:blip r:embed="rId2" cstate="print"/>
          <a:srcRect/>
          <a:stretch>
            <a:fillRect/>
          </a:stretch>
        </p:blipFill>
        <p:spPr bwMode="auto">
          <a:xfrm>
            <a:off x="491318" y="1160059"/>
            <a:ext cx="5008729" cy="5090615"/>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5411693" y="1337482"/>
            <a:ext cx="5572125" cy="495413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852930" y="805815"/>
            <a:ext cx="4762500" cy="829945"/>
          </a:xfrm>
          <a:prstGeom prst="rect">
            <a:avLst/>
          </a:prstGeom>
          <a:noFill/>
        </p:spPr>
        <p:txBody>
          <a:bodyPr wrap="square" rtlCol="0">
            <a:spAutoFit/>
          </a:bodyPr>
          <a:lstStyle/>
          <a:p>
            <a:r>
              <a:rPr altLang="zh-CN" sz="4800" b="1" dirty="0" err="1">
                <a:solidFill>
                  <a:schemeClr val="accent1"/>
                </a:solidFill>
                <a:effectLst>
                  <a:outerShdw blurRad="38100" dist="25400" dir="5400000" algn="ctr" rotWithShape="0">
                    <a:srgbClr val="6E747A">
                      <a:alpha val="43000"/>
                    </a:srgbClr>
                  </a:outerShdw>
                </a:effectLst>
                <a:sym typeface="+mn-ea"/>
              </a:rPr>
              <a:t>注意事项</a:t>
            </a:r>
            <a:r>
              <a:rPr lang="zh-CN" sz="4800" b="1" dirty="0">
                <a:solidFill>
                  <a:schemeClr val="accent1"/>
                </a:solidFill>
                <a:effectLst>
                  <a:outerShdw blurRad="38100" dist="25400" dir="5400000" algn="ctr" rotWithShape="0">
                    <a:srgbClr val="6E747A">
                      <a:alpha val="43000"/>
                    </a:srgbClr>
                  </a:outerShdw>
                </a:effectLst>
                <a:sym typeface="+mn-ea"/>
              </a:rPr>
              <a:t>：</a:t>
            </a:r>
          </a:p>
        </p:txBody>
      </p:sp>
      <p:sp>
        <p:nvSpPr>
          <p:cNvPr id="7" name="圆角矩形 6"/>
          <p:cNvSpPr/>
          <p:nvPr/>
        </p:nvSpPr>
        <p:spPr>
          <a:xfrm>
            <a:off x="1944159" y="1775802"/>
            <a:ext cx="4838777" cy="5852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400" dirty="0" smtClean="0"/>
              <a:t>1.</a:t>
            </a:r>
            <a:r>
              <a:rPr lang="zh-CN" altLang="en-US" sz="4400" dirty="0" smtClean="0"/>
              <a:t>基础设施</a:t>
            </a:r>
            <a:endParaRPr lang="zh-CN" altLang="en-US" sz="4400" dirty="0"/>
          </a:p>
        </p:txBody>
      </p:sp>
      <p:sp>
        <p:nvSpPr>
          <p:cNvPr id="17" name="圆角矩形 16"/>
          <p:cNvSpPr/>
          <p:nvPr/>
        </p:nvSpPr>
        <p:spPr>
          <a:xfrm>
            <a:off x="1944159" y="2671331"/>
            <a:ext cx="4852425" cy="726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400" dirty="0"/>
              <a:t>2</a:t>
            </a:r>
            <a:r>
              <a:rPr lang="en-US" altLang="zh-CN" sz="4400" dirty="0" smtClean="0"/>
              <a:t>.</a:t>
            </a:r>
            <a:r>
              <a:rPr lang="zh-CN" altLang="en-US" sz="4400" dirty="0" smtClean="0"/>
              <a:t>明确职能及政策</a:t>
            </a:r>
            <a:endParaRPr lang="zh-CN" altLang="en-US" sz="4400" dirty="0"/>
          </a:p>
        </p:txBody>
      </p:sp>
      <p:sp>
        <p:nvSpPr>
          <p:cNvPr id="8" name="圆角矩形 7"/>
          <p:cNvSpPr/>
          <p:nvPr/>
        </p:nvSpPr>
        <p:spPr>
          <a:xfrm>
            <a:off x="1905492" y="3765285"/>
            <a:ext cx="4836502" cy="615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400" dirty="0"/>
              <a:t>3</a:t>
            </a:r>
            <a:r>
              <a:rPr lang="en-US" altLang="zh-CN" sz="4400" dirty="0" smtClean="0"/>
              <a:t>.</a:t>
            </a:r>
            <a:r>
              <a:rPr lang="zh-CN" altLang="en-US" sz="4400" dirty="0" smtClean="0"/>
              <a:t>资料收集及整理</a:t>
            </a:r>
            <a:endParaRPr lang="zh-CN" altLang="en-US" sz="4400"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838200" y="690626"/>
            <a:ext cx="10515600" cy="4677347"/>
          </a:xfrm>
        </p:spPr>
        <p:txBody>
          <a:bodyPr/>
          <a:lstStyle/>
          <a:p>
            <a:pPr algn="just"/>
            <a:r>
              <a:rPr lang="zh-CN" altLang="en-US" dirty="0">
                <a:sym typeface="+mn-ea"/>
              </a:rPr>
              <a:t>（2）、平台操作熟练程度：惠选平台</a:t>
            </a:r>
            <a:r>
              <a:rPr lang="zh-CN" altLang="en-US" dirty="0" smtClean="0">
                <a:sym typeface="+mn-ea"/>
              </a:rPr>
              <a:t>、九个挑夫平台</a:t>
            </a:r>
            <a:r>
              <a:rPr lang="zh-CN" altLang="en-US" dirty="0">
                <a:sym typeface="+mn-ea"/>
              </a:rPr>
              <a:t>、淘宝、邮乐购、微</a:t>
            </a:r>
            <a:r>
              <a:rPr lang="zh-CN" altLang="en-US" dirty="0" smtClean="0">
                <a:sym typeface="+mn-ea"/>
              </a:rPr>
              <a:t>店、太湖县电子商务公共服务中心数据填报等</a:t>
            </a:r>
            <a:r>
              <a:rPr lang="zh-CN" altLang="en-US" dirty="0">
                <a:sym typeface="+mn-ea"/>
              </a:rPr>
              <a:t>平台，是否能熟练操作其中</a:t>
            </a:r>
            <a:r>
              <a:rPr lang="zh-CN" altLang="en-US" dirty="0" smtClean="0">
                <a:sym typeface="+mn-ea"/>
              </a:rPr>
              <a:t>的3</a:t>
            </a:r>
            <a:r>
              <a:rPr lang="en-US" altLang="zh-CN" dirty="0" smtClean="0">
                <a:sym typeface="+mn-ea"/>
              </a:rPr>
              <a:t>-4</a:t>
            </a:r>
            <a:r>
              <a:rPr lang="zh-CN" altLang="en-US" dirty="0" smtClean="0">
                <a:sym typeface="+mn-ea"/>
              </a:rPr>
              <a:t>个</a:t>
            </a:r>
            <a:r>
              <a:rPr lang="zh-CN" altLang="en-US" dirty="0">
                <a:sym typeface="+mn-ea"/>
              </a:rPr>
              <a:t>平台</a:t>
            </a:r>
            <a:r>
              <a:rPr lang="zh-CN" altLang="en-US" dirty="0" smtClean="0">
                <a:sym typeface="+mn-ea"/>
              </a:rPr>
              <a:t>。</a:t>
            </a:r>
            <a:endParaRPr lang="en-US" altLang="zh-CN" dirty="0" smtClean="0">
              <a:sym typeface="+mn-ea"/>
            </a:endParaRPr>
          </a:p>
          <a:p>
            <a:pPr algn="just"/>
            <a:endParaRPr lang="zh-CN" altLang="en-US"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778854" y="381071"/>
            <a:ext cx="3656668" cy="5664887"/>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7942997" y="341193"/>
            <a:ext cx="3875964" cy="565017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418605" y="354842"/>
            <a:ext cx="3600450" cy="567746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739140" y="508635"/>
            <a:ext cx="10515600" cy="2050415"/>
          </a:xfrm>
        </p:spPr>
        <p:txBody>
          <a:bodyPr/>
          <a:lstStyle/>
          <a:p>
            <a:r>
              <a:rPr lang="zh-CN" altLang="en-US" dirty="0"/>
              <a:t>(</a:t>
            </a:r>
            <a:r>
              <a:rPr lang="zh-CN" altLang="en-US" sz="2000" dirty="0"/>
              <a:t>3)、档案管理：推行一站一档</a:t>
            </a:r>
          </a:p>
          <a:p>
            <a:pPr algn="just"/>
            <a:r>
              <a:rPr lang="zh-CN" altLang="en-US" sz="2000" dirty="0"/>
              <a:t>每个服务站都需建立档案，将日常经营内容，用文字和图片的形式记录入档。</a:t>
            </a:r>
          </a:p>
          <a:p>
            <a:pPr algn="just"/>
            <a:r>
              <a:rPr lang="zh-CN" altLang="en-US" sz="2000" dirty="0"/>
              <a:t>可归纳入档的材料包括：村站协议、物流合作协议、村站内外景图片打印、参加培训的图片、收购贫困户产品的画面、本村贫困户信息及产品、网络数据截图等等。</a:t>
            </a:r>
          </a:p>
        </p:txBody>
      </p:sp>
      <p:pic>
        <p:nvPicPr>
          <p:cNvPr id="4098" name="Picture 2"/>
          <p:cNvPicPr>
            <a:picLocks noChangeAspect="1" noChangeArrowheads="1"/>
          </p:cNvPicPr>
          <p:nvPr/>
        </p:nvPicPr>
        <p:blipFill>
          <a:blip r:embed="rId3" cstate="print"/>
          <a:srcRect/>
          <a:stretch>
            <a:fillRect/>
          </a:stretch>
        </p:blipFill>
        <p:spPr bwMode="auto">
          <a:xfrm>
            <a:off x="925702" y="1992573"/>
            <a:ext cx="3700890" cy="4162567"/>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4752976" y="2006221"/>
            <a:ext cx="7065986" cy="4233721"/>
          </a:xfrm>
          <a:prstGeom prst="rect">
            <a:avLst/>
          </a:prstGeom>
          <a:noFill/>
          <a:ln w="9525">
            <a:noFill/>
            <a:miter lim="800000"/>
            <a:headEnd/>
            <a:tailEnd/>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smtClean="0"/>
              <a:t>总结</a:t>
            </a:r>
            <a:endParaRPr lang="zh-CN" altLang="en-US" dirty="0"/>
          </a:p>
        </p:txBody>
      </p:sp>
      <p:sp>
        <p:nvSpPr>
          <p:cNvPr id="3" name="内容占位符 2"/>
          <p:cNvSpPr>
            <a:spLocks noGrp="1"/>
          </p:cNvSpPr>
          <p:nvPr>
            <p:ph idx="1"/>
          </p:nvPr>
        </p:nvSpPr>
        <p:spPr>
          <a:xfrm>
            <a:off x="2885364" y="1772571"/>
            <a:ext cx="7009263" cy="2867667"/>
          </a:xfrm>
        </p:spPr>
        <p:txBody>
          <a:bodyPr>
            <a:noAutofit/>
          </a:bodyPr>
          <a:lstStyle/>
          <a:p>
            <a:pPr algn="ctr">
              <a:lnSpc>
                <a:spcPct val="150000"/>
              </a:lnSpc>
            </a:pPr>
            <a:r>
              <a:rPr lang="zh-CN" altLang="en-US" sz="6000" dirty="0" smtClean="0">
                <a:solidFill>
                  <a:schemeClr val="accent1"/>
                </a:solidFill>
              </a:rPr>
              <a:t>找到人，说的清，做的事，氛围浓！</a:t>
            </a:r>
            <a:endParaRPr lang="zh-CN" altLang="en-US" sz="6000" dirty="0">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02030" y="1198880"/>
            <a:ext cx="10351770" cy="506730"/>
          </a:xfrm>
          <a:prstGeom prst="rect">
            <a:avLst/>
          </a:prstGeom>
          <a:noFill/>
        </p:spPr>
        <p:txBody>
          <a:bodyPr wrap="square" rtlCol="0">
            <a:spAutoFit/>
          </a:bodyPr>
          <a:lstStyle/>
          <a:p>
            <a:pPr algn="just">
              <a:lnSpc>
                <a:spcPct val="150000"/>
              </a:lnSpc>
            </a:pPr>
            <a:r>
              <a:rPr lang="zh-CN" altLang="en-US"/>
              <a:t>（1）、服务站需开门营业，站主如外出，服务站关门的情况下需挂提示牌。</a:t>
            </a:r>
          </a:p>
        </p:txBody>
      </p:sp>
      <p:sp>
        <p:nvSpPr>
          <p:cNvPr id="4" name="标题 3"/>
          <p:cNvSpPr>
            <a:spLocks noGrp="1"/>
          </p:cNvSpPr>
          <p:nvPr>
            <p:ph type="title"/>
          </p:nvPr>
        </p:nvSpPr>
        <p:spPr/>
        <p:txBody>
          <a:bodyPr/>
          <a:lstStyle/>
          <a:p>
            <a:r>
              <a:rPr lang="zh-CN" altLang="en-US" dirty="0"/>
              <a:t>一</a:t>
            </a:r>
            <a:r>
              <a:rPr lang="zh-CN" altLang="en-US" dirty="0" smtClean="0"/>
              <a:t>、基础设施</a:t>
            </a:r>
            <a:endParaRPr lang="zh-CN" altLang="en-US" dirty="0"/>
          </a:p>
        </p:txBody>
      </p:sp>
      <p:pic>
        <p:nvPicPr>
          <p:cNvPr id="2" name="图片 1" descr="门头"/>
          <p:cNvPicPr>
            <a:picLocks noChangeAspect="1"/>
          </p:cNvPicPr>
          <p:nvPr/>
        </p:nvPicPr>
        <p:blipFill>
          <a:blip r:embed="rId3" cstate="print"/>
          <a:stretch>
            <a:fillRect/>
          </a:stretch>
        </p:blipFill>
        <p:spPr>
          <a:xfrm>
            <a:off x="764275" y="1913852"/>
            <a:ext cx="4722125" cy="4298315"/>
          </a:xfrm>
          <a:prstGeom prst="rect">
            <a:avLst/>
          </a:prstGeom>
        </p:spPr>
      </p:pic>
      <p:pic>
        <p:nvPicPr>
          <p:cNvPr id="3074" name="Picture 2"/>
          <p:cNvPicPr>
            <a:picLocks noChangeAspect="1" noChangeArrowheads="1"/>
          </p:cNvPicPr>
          <p:nvPr/>
        </p:nvPicPr>
        <p:blipFill>
          <a:blip r:embed="rId4" cstate="print"/>
          <a:srcRect/>
          <a:stretch>
            <a:fillRect/>
          </a:stretch>
        </p:blipFill>
        <p:spPr bwMode="auto">
          <a:xfrm>
            <a:off x="5522368" y="1951630"/>
            <a:ext cx="5941751" cy="4244454"/>
          </a:xfrm>
          <a:prstGeom prst="rect">
            <a:avLst/>
          </a:prstGeom>
          <a:noFill/>
          <a:ln w="9525">
            <a:noFill/>
            <a:miter lim="800000"/>
            <a:headEnd/>
            <a:tailEnd/>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20115" y="688340"/>
            <a:ext cx="10351770" cy="506730"/>
          </a:xfrm>
          <a:prstGeom prst="rect">
            <a:avLst/>
          </a:prstGeom>
          <a:noFill/>
        </p:spPr>
        <p:txBody>
          <a:bodyPr wrap="square" rtlCol="0">
            <a:spAutoFit/>
          </a:bodyPr>
          <a:lstStyle/>
          <a:p>
            <a:pPr algn="just">
              <a:lnSpc>
                <a:spcPct val="150000"/>
              </a:lnSpc>
            </a:pPr>
            <a:r>
              <a:rPr lang="zh-CN" altLang="en-US"/>
              <a:t>（2）、服务站点卫生：干净、整洁、不杂乱。</a:t>
            </a:r>
          </a:p>
        </p:txBody>
      </p:sp>
      <p:pic>
        <p:nvPicPr>
          <p:cNvPr id="3" name="图片 2" descr="货架2"/>
          <p:cNvPicPr>
            <a:picLocks noChangeAspect="1"/>
          </p:cNvPicPr>
          <p:nvPr/>
        </p:nvPicPr>
        <p:blipFill>
          <a:blip r:embed="rId3" cstate="print"/>
          <a:stretch>
            <a:fillRect/>
          </a:stretch>
        </p:blipFill>
        <p:spPr>
          <a:xfrm>
            <a:off x="635000" y="1511622"/>
            <a:ext cx="5878830" cy="440944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5500048" y="1514901"/>
            <a:ext cx="6378053" cy="4417398"/>
          </a:xfrm>
          <a:prstGeom prst="rect">
            <a:avLst/>
          </a:prstGeom>
          <a:noFill/>
          <a:ln w="9525">
            <a:noFill/>
            <a:miter lim="800000"/>
            <a:headEnd/>
            <a:tailEnd/>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433014" y="1500188"/>
            <a:ext cx="9062113" cy="46767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20115" y="610870"/>
            <a:ext cx="10351770" cy="922020"/>
          </a:xfrm>
          <a:prstGeom prst="rect">
            <a:avLst/>
          </a:prstGeom>
          <a:noFill/>
        </p:spPr>
        <p:txBody>
          <a:bodyPr wrap="square" rtlCol="0">
            <a:spAutoFit/>
          </a:bodyPr>
          <a:lstStyle/>
          <a:p>
            <a:pPr algn="just">
              <a:lnSpc>
                <a:spcPct val="150000"/>
              </a:lnSpc>
            </a:pPr>
            <a:r>
              <a:rPr lang="zh-CN" altLang="en-US" dirty="0"/>
              <a:t>（3）、设备齐全，制度上墙：电脑、电视、办公桌椅、货架，制度牌、门头、灯箱等如果遗失，需报备县电商公共服务中心。</a:t>
            </a:r>
          </a:p>
        </p:txBody>
      </p:sp>
      <p:pic>
        <p:nvPicPr>
          <p:cNvPr id="5122" name="Picture 2"/>
          <p:cNvPicPr>
            <a:picLocks noChangeAspect="1" noChangeArrowheads="1"/>
          </p:cNvPicPr>
          <p:nvPr/>
        </p:nvPicPr>
        <p:blipFill>
          <a:blip r:embed="rId3" cstate="print"/>
          <a:srcRect/>
          <a:stretch>
            <a:fillRect/>
          </a:stretch>
        </p:blipFill>
        <p:spPr bwMode="auto">
          <a:xfrm>
            <a:off x="464950" y="1637731"/>
            <a:ext cx="3738560" cy="4559277"/>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380931" y="1624083"/>
            <a:ext cx="3848669" cy="4528498"/>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8256896" y="1643274"/>
            <a:ext cx="3753133" cy="4402683"/>
          </a:xfrm>
          <a:prstGeom prst="rect">
            <a:avLst/>
          </a:prstGeom>
          <a:noFill/>
          <a:ln w="9525">
            <a:noFill/>
            <a:miter lim="800000"/>
            <a:headEnd/>
            <a:tailEnd/>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20115" y="445135"/>
            <a:ext cx="10351770" cy="922020"/>
          </a:xfrm>
          <a:prstGeom prst="rect">
            <a:avLst/>
          </a:prstGeom>
          <a:noFill/>
        </p:spPr>
        <p:txBody>
          <a:bodyPr wrap="square" rtlCol="0">
            <a:spAutoFit/>
          </a:bodyPr>
          <a:lstStyle/>
          <a:p>
            <a:pPr algn="just">
              <a:lnSpc>
                <a:spcPct val="150000"/>
              </a:lnSpc>
            </a:pPr>
            <a:r>
              <a:rPr lang="zh-CN" altLang="en-US" dirty="0">
                <a:sym typeface="+mn-ea"/>
              </a:rPr>
              <a:t>（4）、货物及产品摆放：县电商公共服务中心为每个站点配备三组货架，分别为农产品展示货架，快递收发货架，农产品与快递需分类有序摆放。</a:t>
            </a:r>
            <a:endParaRPr lang="zh-CN" altLang="en-US" dirty="0"/>
          </a:p>
        </p:txBody>
      </p:sp>
      <p:pic>
        <p:nvPicPr>
          <p:cNvPr id="3" name="图片 2" descr="货架"/>
          <p:cNvPicPr>
            <a:picLocks noChangeAspect="1"/>
          </p:cNvPicPr>
          <p:nvPr/>
        </p:nvPicPr>
        <p:blipFill>
          <a:blip r:embed="rId3" cstate="print"/>
          <a:stretch>
            <a:fillRect/>
          </a:stretch>
        </p:blipFill>
        <p:spPr>
          <a:xfrm>
            <a:off x="818867" y="1414486"/>
            <a:ext cx="6018661" cy="4582160"/>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6924461" y="1433015"/>
            <a:ext cx="5044626" cy="4585648"/>
          </a:xfrm>
          <a:prstGeom prst="rect">
            <a:avLst/>
          </a:prstGeom>
          <a:noFill/>
          <a:ln w="9525">
            <a:noFill/>
            <a:miter lim="800000"/>
            <a:headEnd/>
            <a:tailEnd/>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20115" y="428625"/>
            <a:ext cx="10351770" cy="922020"/>
          </a:xfrm>
          <a:prstGeom prst="rect">
            <a:avLst/>
          </a:prstGeom>
          <a:noFill/>
        </p:spPr>
        <p:txBody>
          <a:bodyPr wrap="square" rtlCol="0">
            <a:spAutoFit/>
          </a:bodyPr>
          <a:lstStyle/>
          <a:p>
            <a:pPr algn="just">
              <a:lnSpc>
                <a:spcPct val="150000"/>
              </a:lnSpc>
            </a:pPr>
            <a:r>
              <a:rPr lang="zh-CN" altLang="en-US" dirty="0">
                <a:sym typeface="+mn-ea"/>
              </a:rPr>
              <a:t>（5）、网点挂牌：综合服务网点和便民服务网点已通过村货巴士带到各服务站的，需悬挂。目前还有</a:t>
            </a:r>
            <a:r>
              <a:rPr lang="zh-CN" altLang="en-US" dirty="0" smtClean="0">
                <a:sym typeface="+mn-ea"/>
              </a:rPr>
              <a:t>2</a:t>
            </a:r>
            <a:r>
              <a:rPr lang="en-US" altLang="zh-CN" dirty="0" smtClean="0">
                <a:sym typeface="+mn-ea"/>
              </a:rPr>
              <a:t>6</a:t>
            </a:r>
            <a:r>
              <a:rPr lang="zh-CN" altLang="en-US" dirty="0" smtClean="0">
                <a:sym typeface="+mn-ea"/>
              </a:rPr>
              <a:t>个</a:t>
            </a:r>
            <a:r>
              <a:rPr lang="zh-CN" altLang="en-US" dirty="0">
                <a:sym typeface="+mn-ea"/>
              </a:rPr>
              <a:t>站点的牌子未送到村站（已制名单，会后领取）。</a:t>
            </a:r>
          </a:p>
        </p:txBody>
      </p:sp>
      <p:graphicFrame>
        <p:nvGraphicFramePr>
          <p:cNvPr id="4" name="表格 3"/>
          <p:cNvGraphicFramePr>
            <a:graphicFrameLocks noGrp="1"/>
          </p:cNvGraphicFramePr>
          <p:nvPr/>
        </p:nvGraphicFramePr>
        <p:xfrm>
          <a:off x="657746" y="1375459"/>
          <a:ext cx="5715758" cy="4433570"/>
        </p:xfrm>
        <a:graphic>
          <a:graphicData uri="http://schemas.openxmlformats.org/drawingml/2006/table">
            <a:tbl>
              <a:tblPr/>
              <a:tblGrid>
                <a:gridCol w="684721"/>
                <a:gridCol w="903451"/>
                <a:gridCol w="751291"/>
                <a:gridCol w="1245812"/>
                <a:gridCol w="2130483"/>
              </a:tblGrid>
              <a:tr h="571500">
                <a:tc gridSpan="5">
                  <a:txBody>
                    <a:bodyPr/>
                    <a:lstStyle/>
                    <a:p>
                      <a:pPr algn="ctr" fontAlgn="ctr"/>
                      <a:r>
                        <a:rPr lang="zh-CN" altLang="en-US" sz="2000" b="1" i="0" u="none" strike="noStrike" dirty="0">
                          <a:solidFill>
                            <a:srgbClr val="000000"/>
                          </a:solidFill>
                          <a:latin typeface="方正小标宋简体"/>
                        </a:rPr>
                        <a:t>非贫困村未挂牌村站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38125">
                <a:tc>
                  <a:txBody>
                    <a:bodyPr/>
                    <a:lstStyle/>
                    <a:p>
                      <a:pPr algn="ctr" fontAlgn="ctr"/>
                      <a:r>
                        <a:rPr lang="zh-CN" altLang="en-US" sz="1400" b="0" i="0" u="none" strike="noStrike">
                          <a:solidFill>
                            <a:srgbClr val="000000"/>
                          </a:solidFill>
                          <a:latin typeface="黑体"/>
                        </a:rPr>
                        <a:t>序号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黑体"/>
                        </a:rPr>
                        <a:t>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黑体"/>
                        </a:rPr>
                        <a:t>站主姓名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黑体"/>
                        </a:rPr>
                        <a:t>联系方式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挂牌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765">
                <a:tc>
                  <a:txBody>
                    <a:bodyPr/>
                    <a:lstStyle/>
                    <a:p>
                      <a:pPr algn="ctr" fontAlgn="ctr"/>
                      <a:r>
                        <a:rPr lang="en-US" altLang="zh-CN" sz="1400" b="0" i="0" u="none" strike="noStrike">
                          <a:solidFill>
                            <a:srgbClr val="000000"/>
                          </a:solidFill>
                          <a:latin typeface="宋体"/>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柳青村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曹大海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latin typeface="宋体"/>
                        </a:rPr>
                        <a:t>15858792926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便民网点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765">
                <a:tc>
                  <a:txBody>
                    <a:bodyPr/>
                    <a:lstStyle/>
                    <a:p>
                      <a:pPr algn="ctr" fontAlgn="ctr"/>
                      <a:r>
                        <a:rPr lang="en-US" altLang="zh-CN" sz="1400" b="0" i="0" u="none" strike="noStrike">
                          <a:solidFill>
                            <a:srgbClr val="000000"/>
                          </a:solidFill>
                          <a:latin typeface="宋体"/>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罗山村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舒家华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latin typeface="宋体"/>
                        </a:rPr>
                        <a:t>13865106099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综合网点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765">
                <a:tc>
                  <a:txBody>
                    <a:bodyPr/>
                    <a:lstStyle/>
                    <a:p>
                      <a:pPr algn="ctr" fontAlgn="ctr"/>
                      <a:r>
                        <a:rPr lang="en-US" altLang="zh-CN" sz="1400" b="0" i="0" u="none" strike="noStrike">
                          <a:solidFill>
                            <a:srgbClr val="000000"/>
                          </a:solidFill>
                          <a:latin typeface="宋体"/>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界址村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孙胜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latin typeface="宋体"/>
                        </a:rPr>
                        <a:t>15357389898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便民网点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765">
                <a:tc>
                  <a:txBody>
                    <a:bodyPr/>
                    <a:lstStyle/>
                    <a:p>
                      <a:pPr algn="ctr" fontAlgn="ctr"/>
                      <a:r>
                        <a:rPr lang="en-US" altLang="zh-CN" sz="1400" b="0" i="0" u="none" strike="noStrike">
                          <a:solidFill>
                            <a:srgbClr val="000000"/>
                          </a:solidFill>
                          <a:latin typeface="宋体"/>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西湖村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陈立恒</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latin typeface="宋体"/>
                        </a:rPr>
                        <a:t>18175328068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便民网点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765">
                <a:tc>
                  <a:txBody>
                    <a:bodyPr/>
                    <a:lstStyle/>
                    <a:p>
                      <a:pPr algn="ctr" fontAlgn="ctr"/>
                      <a:r>
                        <a:rPr lang="en-US" altLang="zh-CN" sz="1400" b="0" i="0" u="none" strike="noStrike">
                          <a:solidFill>
                            <a:srgbClr val="000000"/>
                          </a:solidFill>
                          <a:latin typeface="宋体"/>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东湖村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何元桂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latin typeface="宋体"/>
                        </a:rPr>
                        <a:t>15391926997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便民网点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765">
                <a:tc>
                  <a:txBody>
                    <a:bodyPr/>
                    <a:lstStyle/>
                    <a:p>
                      <a:pPr algn="ctr" fontAlgn="ctr"/>
                      <a:r>
                        <a:rPr lang="en-US" altLang="zh-CN" sz="1400" b="0" i="0" u="none" strike="noStrike">
                          <a:solidFill>
                            <a:srgbClr val="000000"/>
                          </a:solidFill>
                          <a:latin typeface="宋体"/>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棠林村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曹桂萍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latin typeface="宋体"/>
                        </a:rPr>
                        <a:t>18905568666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便民网点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765">
                <a:tc>
                  <a:txBody>
                    <a:bodyPr/>
                    <a:lstStyle/>
                    <a:p>
                      <a:pPr algn="ctr" fontAlgn="ctr"/>
                      <a:r>
                        <a:rPr lang="en-US" altLang="zh-CN" sz="1400" b="0" i="0" u="none" strike="noStrike">
                          <a:solidFill>
                            <a:srgbClr val="000000"/>
                          </a:solidFill>
                          <a:latin typeface="宋体"/>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卓铺村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a:rPr>
                        <a:t>蔡长青</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latin typeface="宋体"/>
                        </a:rPr>
                        <a:t>13637162483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便民网点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765">
                <a:tc>
                  <a:txBody>
                    <a:bodyPr/>
                    <a:lstStyle/>
                    <a:p>
                      <a:pPr algn="ctr" fontAlgn="ctr"/>
                      <a:r>
                        <a:rPr lang="en-US" altLang="zh-CN" sz="1400" b="0" i="0" u="none" strike="noStrike">
                          <a:solidFill>
                            <a:srgbClr val="000000"/>
                          </a:solidFill>
                          <a:latin typeface="宋体"/>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a:rPr>
                        <a:t>阳冲村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卢琼峰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latin typeface="宋体"/>
                        </a:rPr>
                        <a:t>13865146943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综合网点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765">
                <a:tc>
                  <a:txBody>
                    <a:bodyPr/>
                    <a:lstStyle/>
                    <a:p>
                      <a:pPr algn="ctr" fontAlgn="ctr"/>
                      <a:r>
                        <a:rPr lang="en-US" altLang="zh-CN" sz="1400" b="0" i="0" u="none" strike="noStrike">
                          <a:solidFill>
                            <a:srgbClr val="000000"/>
                          </a:solidFill>
                          <a:latin typeface="宋体"/>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芭蕉村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朱世遐</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latin typeface="宋体"/>
                        </a:rPr>
                        <a:t>13866605659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综合网点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765">
                <a:tc>
                  <a:txBody>
                    <a:bodyPr/>
                    <a:lstStyle/>
                    <a:p>
                      <a:pPr algn="ctr" fontAlgn="ctr"/>
                      <a:r>
                        <a:rPr lang="en-US" altLang="zh-CN" sz="1400" b="0" i="0" u="none" strike="noStrike">
                          <a:solidFill>
                            <a:srgbClr val="000000"/>
                          </a:solidFill>
                          <a:latin typeface="宋体"/>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a:rPr>
                        <a:t>岔路村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solidFill>
                            <a:srgbClr val="000000"/>
                          </a:solidFill>
                          <a:latin typeface="宋体"/>
                        </a:rPr>
                        <a:t>  候永进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solidFill>
                            <a:srgbClr val="000000"/>
                          </a:solidFill>
                          <a:latin typeface="宋体"/>
                        </a:rPr>
                        <a:t>18297728860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solidFill>
                            <a:srgbClr val="000000"/>
                          </a:solidFill>
                          <a:latin typeface="宋体"/>
                        </a:rPr>
                        <a:t>便民网点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8765">
                <a:tc>
                  <a:txBody>
                    <a:bodyPr/>
                    <a:lstStyle/>
                    <a:p>
                      <a:pPr algn="ctr" fontAlgn="ctr"/>
                      <a:r>
                        <a:rPr lang="en-US" altLang="zh-CN" sz="1400" b="0" i="0" u="none" strike="noStrike">
                          <a:solidFill>
                            <a:srgbClr val="000000"/>
                          </a:solidFill>
                          <a:latin typeface="宋体"/>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a:rPr>
                        <a:t>清平村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戴继开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latin typeface="宋体"/>
                        </a:rPr>
                        <a:t>15056642280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便民网点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765">
                <a:tc>
                  <a:txBody>
                    <a:bodyPr/>
                    <a:lstStyle/>
                    <a:p>
                      <a:pPr algn="ctr" fontAlgn="ctr"/>
                      <a:r>
                        <a:rPr lang="en-US" altLang="zh-CN" sz="1400" b="0" i="0" u="none" strike="noStrike">
                          <a:solidFill>
                            <a:srgbClr val="000000"/>
                          </a:solidFill>
                          <a:latin typeface="宋体"/>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a:rPr>
                        <a:t>真君村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张家芳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latin typeface="宋体"/>
                        </a:rPr>
                        <a:t>13866620649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便民网点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765">
                <a:tc>
                  <a:txBody>
                    <a:bodyPr/>
                    <a:lstStyle/>
                    <a:p>
                      <a:pPr algn="ctr" fontAlgn="ctr"/>
                      <a:r>
                        <a:rPr lang="en-US" altLang="zh-CN" sz="1400" b="0" i="0" u="none" strike="noStrike">
                          <a:solidFill>
                            <a:srgbClr val="000000"/>
                          </a:solidFill>
                          <a:latin typeface="宋体"/>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a:rPr>
                        <a:t>白洋村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余传珂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latin typeface="宋体"/>
                        </a:rPr>
                        <a:t>15869631761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a:rPr>
                        <a:t>便民网点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表格 5"/>
          <p:cNvGraphicFramePr>
            <a:graphicFrameLocks noGrp="1"/>
          </p:cNvGraphicFramePr>
          <p:nvPr/>
        </p:nvGraphicFramePr>
        <p:xfrm>
          <a:off x="6482687" y="1378423"/>
          <a:ext cx="5500048" cy="4421876"/>
        </p:xfrm>
        <a:graphic>
          <a:graphicData uri="http://schemas.openxmlformats.org/drawingml/2006/table">
            <a:tbl>
              <a:tblPr/>
              <a:tblGrid>
                <a:gridCol w="973930"/>
                <a:gridCol w="762828"/>
                <a:gridCol w="634353"/>
                <a:gridCol w="1051901"/>
                <a:gridCol w="2077036"/>
              </a:tblGrid>
              <a:tr h="378371">
                <a:tc>
                  <a:txBody>
                    <a:bodyPr/>
                    <a:lstStyle/>
                    <a:p>
                      <a:pPr algn="ctr" fontAlgn="ctr"/>
                      <a:r>
                        <a:rPr lang="en-US" altLang="zh-CN" sz="1400" b="0" i="0" u="none" strike="noStrike" dirty="0">
                          <a:solidFill>
                            <a:srgbClr val="000000"/>
                          </a:solidFill>
                          <a:latin typeface="宋体"/>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a:rPr>
                        <a:t>龙坪村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鲁黄达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latin typeface="宋体"/>
                        </a:rPr>
                        <a:t>15357303248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便民网点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371">
                <a:tc>
                  <a:txBody>
                    <a:bodyPr/>
                    <a:lstStyle/>
                    <a:p>
                      <a:pPr algn="ctr" fontAlgn="ctr"/>
                      <a:r>
                        <a:rPr lang="en-US" altLang="zh-CN" sz="1400" b="0" i="0" u="none" strike="noStrike">
                          <a:solidFill>
                            <a:srgbClr val="000000"/>
                          </a:solidFill>
                          <a:latin typeface="宋体"/>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a:rPr>
                        <a:t>马龙村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汪华强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latin typeface="宋体"/>
                        </a:rPr>
                        <a:t>15391926100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便民网点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694">
                <a:tc>
                  <a:txBody>
                    <a:bodyPr/>
                    <a:lstStyle/>
                    <a:p>
                      <a:pPr algn="ctr" fontAlgn="ctr"/>
                      <a:r>
                        <a:rPr lang="en-US" altLang="zh-CN" sz="1400" b="0" i="0" u="none" strike="noStrike">
                          <a:solidFill>
                            <a:srgbClr val="000000"/>
                          </a:solidFill>
                          <a:latin typeface="宋体"/>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塔镇村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韦袖春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latin typeface="宋体"/>
                        </a:rPr>
                        <a:t>13505562263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便民网点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694">
                <a:tc>
                  <a:txBody>
                    <a:bodyPr/>
                    <a:lstStyle/>
                    <a:p>
                      <a:pPr algn="ctr" fontAlgn="ctr"/>
                      <a:r>
                        <a:rPr lang="en-US" altLang="zh-CN" sz="1400" b="0" i="0" u="none" strike="noStrike">
                          <a:solidFill>
                            <a:srgbClr val="000000"/>
                          </a:solidFill>
                          <a:latin typeface="宋体"/>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a:rPr>
                        <a:t>黄下村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斯东琪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latin typeface="宋体"/>
                        </a:rPr>
                        <a:t>15357211869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便民网点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242">
                <a:tc>
                  <a:txBody>
                    <a:bodyPr/>
                    <a:lstStyle/>
                    <a:p>
                      <a:pPr algn="ctr" fontAlgn="ctr"/>
                      <a:r>
                        <a:rPr lang="en-US" altLang="zh-CN" sz="1400" b="0" i="0" u="none" strike="noStrike">
                          <a:solidFill>
                            <a:srgbClr val="000000"/>
                          </a:solidFill>
                          <a:latin typeface="宋体"/>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a:rPr>
                        <a:t>朱河村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曹双乐</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latin typeface="宋体"/>
                        </a:rPr>
                        <a:t>13865166082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a:rPr>
                        <a:t>综合网点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694">
                <a:tc>
                  <a:txBody>
                    <a:bodyPr/>
                    <a:lstStyle/>
                    <a:p>
                      <a:pPr algn="ctr" fontAlgn="ctr"/>
                      <a:r>
                        <a:rPr lang="en-US" altLang="zh-CN" sz="1400" b="0" i="0" u="none" strike="noStrike">
                          <a:solidFill>
                            <a:srgbClr val="000000"/>
                          </a:solidFill>
                          <a:latin typeface="宋体"/>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马庙村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占伟华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latin typeface="宋体"/>
                        </a:rPr>
                        <a:t>15222921807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便民网点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694">
                <a:tc>
                  <a:txBody>
                    <a:bodyPr/>
                    <a:lstStyle/>
                    <a:p>
                      <a:pPr algn="ctr" fontAlgn="ctr"/>
                      <a:r>
                        <a:rPr lang="en-US" altLang="zh-CN" sz="1400" b="0" i="0" u="none" strike="noStrike">
                          <a:solidFill>
                            <a:srgbClr val="000000"/>
                          </a:solidFill>
                          <a:latin typeface="宋体"/>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a:rPr>
                        <a:t>白庙村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张得荣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latin typeface="宋体"/>
                        </a:rPr>
                        <a:t>18155651966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便民网点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694">
                <a:tc>
                  <a:txBody>
                    <a:bodyPr/>
                    <a:lstStyle/>
                    <a:p>
                      <a:pPr algn="ctr" fontAlgn="ctr"/>
                      <a:r>
                        <a:rPr lang="en-US" altLang="zh-CN" sz="1400" b="0" i="0" u="none" strike="noStrike">
                          <a:solidFill>
                            <a:srgbClr val="000000"/>
                          </a:solidFill>
                          <a:latin typeface="宋体"/>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a:rPr>
                        <a:t>新华村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周娟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latin typeface="宋体"/>
                        </a:rPr>
                        <a:t>13865101400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便民网点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694">
                <a:tc>
                  <a:txBody>
                    <a:bodyPr/>
                    <a:lstStyle/>
                    <a:p>
                      <a:pPr algn="ctr" fontAlgn="ctr"/>
                      <a:r>
                        <a:rPr lang="en-US" altLang="zh-CN" sz="1400" b="0" i="0" u="none" strike="noStrike">
                          <a:solidFill>
                            <a:srgbClr val="000000"/>
                          </a:solidFill>
                          <a:latin typeface="宋体"/>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a:rPr>
                        <a:t>方兴村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solidFill>
                            <a:srgbClr val="000000"/>
                          </a:solidFill>
                          <a:latin typeface="宋体"/>
                        </a:rPr>
                        <a:t>章成龙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solidFill>
                            <a:srgbClr val="000000"/>
                          </a:solidFill>
                          <a:latin typeface="宋体"/>
                        </a:rPr>
                        <a:t>13965810109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solidFill>
                            <a:srgbClr val="000000"/>
                          </a:solidFill>
                          <a:latin typeface="宋体"/>
                        </a:rPr>
                        <a:t>便民网点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694">
                <a:tc>
                  <a:txBody>
                    <a:bodyPr/>
                    <a:lstStyle/>
                    <a:p>
                      <a:pPr algn="ctr" fontAlgn="ctr"/>
                      <a:r>
                        <a:rPr lang="en-US" altLang="zh-CN" sz="1400" b="0" i="0" u="none" strike="noStrike">
                          <a:solidFill>
                            <a:srgbClr val="000000"/>
                          </a:solidFill>
                          <a:latin typeface="宋体"/>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a:rPr>
                        <a:t>海会村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叶胜群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latin typeface="宋体"/>
                        </a:rPr>
                        <a:t>15178681668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综合网点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694">
                <a:tc>
                  <a:txBody>
                    <a:bodyPr/>
                    <a:lstStyle/>
                    <a:p>
                      <a:pPr algn="ctr" fontAlgn="ctr"/>
                      <a:r>
                        <a:rPr lang="en-US" altLang="zh-CN" sz="1400" b="0" i="0" u="none" strike="noStrike">
                          <a:solidFill>
                            <a:srgbClr val="000000"/>
                          </a:solidFill>
                          <a:latin typeface="宋体"/>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a:rPr>
                        <a:t>塔山村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张德恩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latin typeface="宋体"/>
                        </a:rPr>
                        <a:t>13865105478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综合网点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694">
                <a:tc>
                  <a:txBody>
                    <a:bodyPr/>
                    <a:lstStyle/>
                    <a:p>
                      <a:pPr algn="ctr" fontAlgn="ctr"/>
                      <a:r>
                        <a:rPr lang="en-US" altLang="zh-CN" sz="1400" b="0" i="0" u="none" strike="noStrike">
                          <a:solidFill>
                            <a:srgbClr val="000000"/>
                          </a:solidFill>
                          <a:latin typeface="宋体"/>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a:rPr>
                        <a:t>茗北村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章潘红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latin typeface="宋体"/>
                        </a:rPr>
                        <a:t>15856545335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便民网点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6646">
                <a:tc>
                  <a:txBody>
                    <a:bodyPr/>
                    <a:lstStyle/>
                    <a:p>
                      <a:pPr algn="ctr" fontAlgn="ctr"/>
                      <a:r>
                        <a:rPr lang="en-US" altLang="zh-CN" sz="1400" b="0" i="0" u="none" strike="noStrike">
                          <a:solidFill>
                            <a:srgbClr val="000000"/>
                          </a:solidFill>
                          <a:latin typeface="宋体"/>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a:rPr>
                        <a:t>转桥村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a:rPr>
                        <a:t>阳传根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latin typeface="宋体"/>
                        </a:rPr>
                        <a:t>13955612980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a:rPr>
                        <a:t>便民网点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a:t>
            </a:r>
            <a:r>
              <a:rPr lang="zh-CN" altLang="en-US" dirty="0" smtClean="0"/>
              <a:t>、明确职能，了解政策</a:t>
            </a:r>
            <a:endParaRPr lang="zh-CN" altLang="en-US" dirty="0"/>
          </a:p>
        </p:txBody>
      </p:sp>
      <p:sp>
        <p:nvSpPr>
          <p:cNvPr id="6" name="文本框 5"/>
          <p:cNvSpPr txBox="1"/>
          <p:nvPr/>
        </p:nvSpPr>
        <p:spPr>
          <a:xfrm>
            <a:off x="977265" y="1313815"/>
            <a:ext cx="10238105" cy="922020"/>
          </a:xfrm>
          <a:prstGeom prst="rect">
            <a:avLst/>
          </a:prstGeom>
          <a:noFill/>
        </p:spPr>
        <p:txBody>
          <a:bodyPr wrap="square" rtlCol="0">
            <a:spAutoFit/>
          </a:bodyPr>
          <a:lstStyle/>
          <a:p>
            <a:pPr algn="just">
              <a:lnSpc>
                <a:spcPct val="150000"/>
              </a:lnSpc>
            </a:pPr>
            <a:r>
              <a:rPr lang="zh-CN" altLang="en-US"/>
              <a:t>（1）、明确功能：</a:t>
            </a:r>
          </a:p>
          <a:p>
            <a:pPr algn="just">
              <a:lnSpc>
                <a:spcPct val="150000"/>
              </a:lnSpc>
            </a:pPr>
            <a:r>
              <a:rPr lang="zh-CN" altLang="en-US"/>
              <a:t>村级电商服务站基本功能总的来说就是农产品上行和便民服务两大功能。</a:t>
            </a:r>
          </a:p>
        </p:txBody>
      </p:sp>
      <p:pic>
        <p:nvPicPr>
          <p:cNvPr id="3" name="图片 2" descr="20170428084240_2378"/>
          <p:cNvPicPr>
            <a:picLocks noChangeAspect="1"/>
          </p:cNvPicPr>
          <p:nvPr/>
        </p:nvPicPr>
        <p:blipFill>
          <a:blip r:embed="rId3" cstate="print"/>
          <a:stretch>
            <a:fillRect/>
          </a:stretch>
        </p:blipFill>
        <p:spPr>
          <a:xfrm>
            <a:off x="587375" y="2488565"/>
            <a:ext cx="5969000" cy="3429000"/>
          </a:xfrm>
          <a:prstGeom prst="rect">
            <a:avLst/>
          </a:prstGeom>
        </p:spPr>
      </p:pic>
      <p:pic>
        <p:nvPicPr>
          <p:cNvPr id="4" name="图片 3" descr="20131107014001797"/>
          <p:cNvPicPr>
            <a:picLocks noChangeAspect="1"/>
          </p:cNvPicPr>
          <p:nvPr/>
        </p:nvPicPr>
        <p:blipFill>
          <a:blip r:embed="rId4" cstate="print"/>
          <a:stretch>
            <a:fillRect/>
          </a:stretch>
        </p:blipFill>
        <p:spPr>
          <a:xfrm>
            <a:off x="7608570" y="2489200"/>
            <a:ext cx="3428365" cy="3428365"/>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66"/>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66"/>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66"/>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66"/>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66"/>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66"/>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66"/>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66"/>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66"/>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66"/>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66"/>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66"/>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66"/>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66"/>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66"/>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66"/>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66"/>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66"/>
</p:tagLst>
</file>

<file path=ppt/theme/theme1.xml><?xml version="1.0" encoding="utf-8"?>
<a:theme xmlns:a="http://schemas.openxmlformats.org/drawingml/2006/main" name="A000120140530A99PPBG">
  <a:themeElements>
    <a:clrScheme name="160187.187">
      <a:dk1>
        <a:srgbClr val="3F3F3F"/>
      </a:dk1>
      <a:lt1>
        <a:sysClr val="window" lastClr="FFFFFF"/>
      </a:lt1>
      <a:dk2>
        <a:srgbClr val="3F3F3F"/>
      </a:dk2>
      <a:lt2>
        <a:srgbClr val="FFFFFF"/>
      </a:lt2>
      <a:accent1>
        <a:srgbClr val="76AA30"/>
      </a:accent1>
      <a:accent2>
        <a:srgbClr val="BED15D"/>
      </a:accent2>
      <a:accent3>
        <a:srgbClr val="38A68C"/>
      </a:accent3>
      <a:accent4>
        <a:srgbClr val="C5BE27"/>
      </a:accent4>
      <a:accent5>
        <a:srgbClr val="555835"/>
      </a:accent5>
      <a:accent6>
        <a:srgbClr val="3AA5BA"/>
      </a:accent6>
      <a:hlink>
        <a:srgbClr val="0070C0"/>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1011</Words>
  <Application>Microsoft Office PowerPoint</Application>
  <PresentationFormat>自定义</PresentationFormat>
  <Paragraphs>171</Paragraphs>
  <Slides>23</Slides>
  <Notes>0</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A000120140530A99PPBG</vt:lpstr>
      <vt:lpstr>村级电商服务站管理</vt:lpstr>
      <vt:lpstr>幻灯片 2</vt:lpstr>
      <vt:lpstr>一、基础设施</vt:lpstr>
      <vt:lpstr>幻灯片 4</vt:lpstr>
      <vt:lpstr>幻灯片 5</vt:lpstr>
      <vt:lpstr>幻灯片 6</vt:lpstr>
      <vt:lpstr>幻灯片 7</vt:lpstr>
      <vt:lpstr>幻灯片 8</vt:lpstr>
      <vt:lpstr>二、明确职能，了解政策</vt:lpstr>
      <vt:lpstr>幻灯片 10</vt:lpstr>
      <vt:lpstr>幻灯片 11</vt:lpstr>
      <vt:lpstr>幻灯片 12</vt:lpstr>
      <vt:lpstr>幻灯片 13</vt:lpstr>
      <vt:lpstr>幻灯片 14</vt:lpstr>
      <vt:lpstr>三、资料收集及整理</vt:lpstr>
      <vt:lpstr>电商扶贫台账</vt:lpstr>
      <vt:lpstr>代购代销台账</vt:lpstr>
      <vt:lpstr>快递收发台账</vt:lpstr>
      <vt:lpstr>便民服务台账</vt:lpstr>
      <vt:lpstr>幻灯片 20</vt:lpstr>
      <vt:lpstr>幻灯片 21</vt:lpstr>
      <vt:lpstr>幻灯片 22</vt:lpstr>
      <vt:lpstr>总结</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农村电商发展趋势及前景</dc:title>
  <dc:creator>Administrator</dc:creator>
  <cp:lastModifiedBy>PC</cp:lastModifiedBy>
  <cp:revision>75</cp:revision>
  <dcterms:created xsi:type="dcterms:W3CDTF">2015-05-05T08:02:00Z</dcterms:created>
  <dcterms:modified xsi:type="dcterms:W3CDTF">2019-10-22T04:23:12Z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2052-11.1.0.9145</vt:lpwstr>
  </property>
</Properties>
</file>